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66" r:id="rId4"/>
    <p:sldId id="267" r:id="rId5"/>
    <p:sldId id="268" r:id="rId6"/>
    <p:sldId id="269" r:id="rId7"/>
    <p:sldId id="256" r:id="rId8"/>
    <p:sldId id="264" r:id="rId9"/>
    <p:sldId id="265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B891A-900F-480D-9F4E-CCB2392E5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706822-A7B2-457B-B48E-A3A9A96EE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9F2837-4E14-4A0E-8E89-8710CC4FC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D885-54F6-40ED-8B37-25F3F7546E5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291564-6AAB-4638-AA85-A7EA0921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EFCE1-9D8D-4B88-9A51-1C70D893F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137C-36E3-4D34-8ACF-EA9D45CD4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5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0CC84-E4E4-4060-9DB8-228A7AA4B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EB62D3-3A53-4CA5-B332-02CFECAFE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6E0CC5-956B-42A4-A4E2-24EA846E3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D885-54F6-40ED-8B37-25F3F7546E5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376EF3-13A4-4EB4-8222-D31E9FB0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32E268-3273-4C9A-A3DD-5023CF06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137C-36E3-4D34-8ACF-EA9D45CD4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96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4A5DFE-75D4-463F-81E3-2C13EA510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AD119D-34D7-437E-A4E4-8B7571986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64279-7091-4985-859C-BCC9E04C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D885-54F6-40ED-8B37-25F3F7546E5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3398A-8D3C-4AE6-8957-8D388061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9CF3E6-1826-4F0A-851C-1FFD5C2E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137C-36E3-4D34-8ACF-EA9D45CD4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5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DBB13-54BB-4C25-AB58-4D999C39A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707A5F-E5AA-4805-AE8F-7CFBE030D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81A666-855B-4B62-95D9-15D70A103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D885-54F6-40ED-8B37-25F3F7546E5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820247-F66A-4C18-8373-8C763B887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9ABF31-7420-40B6-89DC-5DC4B73C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137C-36E3-4D34-8ACF-EA9D45CD4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9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7FC7D-265B-401B-86F2-1F01AF053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A49175-693F-4E4B-A745-C229BBC46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495E8-50CB-4C5F-8DD5-14BEB5C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D885-54F6-40ED-8B37-25F3F7546E5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2C62AC-FBCB-4BEE-8847-6E5336A4A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3D98FA-9A85-40FB-A014-4F1AF3DB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137C-36E3-4D34-8ACF-EA9D45CD4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9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4584F-6EC6-4AE9-9E1C-F832B1C9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C5B1B0-26B6-47F5-AE75-788A2E42F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E5C213-1AF9-432F-8F78-A49549A0B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990378-0B93-460F-8C3E-055F92C30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D885-54F6-40ED-8B37-25F3F7546E5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B33B87-1BDC-4A01-B9E4-0836BBB45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70295A-37A4-4D18-87C0-747C968E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137C-36E3-4D34-8ACF-EA9D45CD4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07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367C1-80FA-4092-B4F7-33574589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6FC087-1862-42FB-8F70-818408AAB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C59227-0029-444A-B065-B7D7F9CAA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25D6EC-855C-4792-AA8C-6D1C31626A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A0FAE4-8F31-493C-A183-2E51BE1B5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3DB4A2-CC6F-4AA9-AB94-47D89FFC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D885-54F6-40ED-8B37-25F3F7546E5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78388CD-CA7D-4088-AF5A-2712B37C5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4BF66E4-A1F5-4195-8E29-0F3F1BD81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137C-36E3-4D34-8ACF-EA9D45CD4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84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B5AAB-F92F-400A-8A6F-8CCBDCDB7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AA7422-C9A9-4ECF-B461-83CD5CDF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D885-54F6-40ED-8B37-25F3F7546E5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3DFE18-6D40-423C-A96C-ACB071D9D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9AFE90-295B-43D4-B715-383B67692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137C-36E3-4D34-8ACF-EA9D45CD4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32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88417A-FDCF-4072-BD2C-13AFF5D35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D885-54F6-40ED-8B37-25F3F7546E5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A0E9A9-7BAF-45B8-91F2-4A87B98B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DBB178-F3C0-4FEC-9F75-7DB360B3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137C-36E3-4D34-8ACF-EA9D45CD4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18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ED67C-B055-4CA3-AA3C-963878E7D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706822-5BC5-4A43-9C06-3C0BDCA31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5DA217-373F-4E11-8904-C855F2FE3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4D2114-89C8-4FFE-B9AE-DC40D6CA4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D885-54F6-40ED-8B37-25F3F7546E5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7921DE-4189-470E-AEBC-D5F9B6BD3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48F57-532D-4AE9-AE31-17840907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137C-36E3-4D34-8ACF-EA9D45CD4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5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6AAEA-E69D-4B42-97F0-F320652B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173AD8-BAED-49D1-8B47-120BD3C4C3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E7F14C-5C4F-40CF-A30A-94DE216E8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0DAC0C-6579-4C96-94C4-0DE9B8DC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D885-54F6-40ED-8B37-25F3F7546E5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0B927-6833-4306-B9D1-D2D1BDBBF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CB01EC-5BC5-450C-9149-21CCC14B9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137C-36E3-4D34-8ACF-EA9D45CD4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4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9E68E-AFD4-4AAA-B2CA-9F04FD0E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FCBB8-61A8-4CE6-9225-4675274E3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A4ED23-C7D1-4D62-ACF5-AF21041A5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ED885-54F6-40ED-8B37-25F3F7546E5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DA8322-4C0D-4AC0-B5D6-B4897E754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C3C8D9-84F4-4B5F-96AC-34F340DF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B137C-36E3-4D34-8ACF-EA9D45CD4F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70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io@urfu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8" y="-46338"/>
            <a:ext cx="12235534" cy="690433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0058" y="2399068"/>
            <a:ext cx="8131937" cy="23316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i="1" dirty="0">
                <a:solidFill>
                  <a:schemeClr val="bg1"/>
                </a:solidFill>
                <a:latin typeface="Arial Narrow" panose="020B0606020202030204" pitchFamily="34" charset="0"/>
              </a:rPr>
              <a:t>Почему подросткам с инвалидностью трудно выбрать профессию? </a:t>
            </a:r>
            <a:br>
              <a:rPr lang="ru-RU" sz="36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Правила профориентации абитуриентов с инвалидностью при поступлении в ВУЗ</a:t>
            </a:r>
            <a:endParaRPr lang="ru-RU" altLang="ru-RU" sz="3600" b="1" cap="all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29" y="4944556"/>
            <a:ext cx="806355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Ориничева Ольга Игоревна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Центра инклюзивного образования УрФУ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2948" b="33918"/>
          <a:stretch/>
        </p:blipFill>
        <p:spPr>
          <a:xfrm>
            <a:off x="1037230" y="513195"/>
            <a:ext cx="3567631" cy="102358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5A1085-4FC1-4E5A-B730-19D2F7DC3BBB}"/>
              </a:ext>
            </a:extLst>
          </p:cNvPr>
          <p:cNvSpPr/>
          <p:nvPr/>
        </p:nvSpPr>
        <p:spPr>
          <a:xfrm>
            <a:off x="883641" y="6090885"/>
            <a:ext cx="1027113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тел. +7(343)375-94-30     e-</a:t>
            </a:r>
            <a:r>
              <a:rPr lang="ru-RU" alt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alt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o.i.orinicheva@urfu.ru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​</a:t>
            </a:r>
          </a:p>
        </p:txBody>
      </p:sp>
    </p:spTree>
    <p:extLst>
      <p:ext uri="{BB962C8B-B14F-4D97-AF65-F5344CB8AC3E}">
        <p14:creationId xmlns:p14="http://schemas.microsoft.com/office/powerpoint/2010/main" val="3952273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1">
            <a:extLst>
              <a:ext uri="{FF2B5EF4-FFF2-40B4-BE49-F238E27FC236}">
                <a16:creationId xmlns:a16="http://schemas.microsoft.com/office/drawing/2014/main" id="{69305C80-3D3A-4E3E-B85F-3E717A89B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14"/>
          <a:stretch/>
        </p:blipFill>
        <p:spPr>
          <a:xfrm>
            <a:off x="0" y="168973"/>
            <a:ext cx="12192000" cy="1024128"/>
          </a:xfrm>
          <a:prstGeom prst="rect">
            <a:avLst/>
          </a:prstGeom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78768B77-0EA5-4633-B98D-7D692D292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250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DA57517-978A-46E1-B33D-D38DF8FADC0A}"/>
              </a:ext>
            </a:extLst>
          </p:cNvPr>
          <p:cNvSpPr/>
          <p:nvPr/>
        </p:nvSpPr>
        <p:spPr>
          <a:xfrm>
            <a:off x="4850301" y="2282633"/>
            <a:ext cx="6096000" cy="284334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инклюзивного образования 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        </a:t>
            </a:r>
            <a:endParaRPr lang="ru-RU" altLang="ru-RU" dirty="0">
              <a:ea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Управления академического развития</a:t>
            </a:r>
            <a:endParaRPr lang="ru-RU" altLang="ru-RU" dirty="0">
              <a:ea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ФГАОУ ВО «УрФУ имени первого Президента</a:t>
            </a:r>
            <a:b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 Б.Н. Ельцина»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b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Екатеринбург, ул. Мира, 19, ауд. ГУК-107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Тел. +7(343)375-94-30 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cio@urfu.ru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​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7" descr="image001">
            <a:extLst>
              <a:ext uri="{FF2B5EF4-FFF2-40B4-BE49-F238E27FC236}">
                <a16:creationId xmlns:a16="http://schemas.microsoft.com/office/drawing/2014/main" id="{8CFEE48E-4FE0-47D7-B817-709906CD7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11" y="2175808"/>
            <a:ext cx="4037269" cy="286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0C7E42F-2638-4FA3-A063-8B531C253049}"/>
              </a:ext>
            </a:extLst>
          </p:cNvPr>
          <p:cNvSpPr/>
          <p:nvPr/>
        </p:nvSpPr>
        <p:spPr>
          <a:xfrm>
            <a:off x="320201" y="1806476"/>
            <a:ext cx="4667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ДОСТУПНО ДЛЯ ВСЕХ!</a:t>
            </a:r>
            <a:endParaRPr lang="ru-RU" alt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AFD78D4-D60B-4C96-A16D-A1268D2C4247}"/>
              </a:ext>
            </a:extLst>
          </p:cNvPr>
          <p:cNvSpPr/>
          <p:nvPr/>
        </p:nvSpPr>
        <p:spPr>
          <a:xfrm>
            <a:off x="6954473" y="126670"/>
            <a:ext cx="5237527" cy="28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бойся делать выбор - просто осторожно шагай вперед!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96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14"/>
          <a:stretch/>
        </p:blipFill>
        <p:spPr>
          <a:xfrm>
            <a:off x="0" y="0"/>
            <a:ext cx="12192000" cy="1024128"/>
          </a:xfrm>
          <a:prstGeom prst="rect">
            <a:avLst/>
          </a:prstGeom>
        </p:spPr>
      </p:pic>
      <p:pic>
        <p:nvPicPr>
          <p:cNvPr id="1026" name="Picture 2" descr="https://miro.medium.com/max/1000/1*cBZztOt4KfbGgruc9Ez_ZA.jpeg">
            <a:extLst>
              <a:ext uri="{FF2B5EF4-FFF2-40B4-BE49-F238E27FC236}">
                <a16:creationId xmlns:a16="http://schemas.microsoft.com/office/drawing/2014/main" id="{9A45BD4D-0530-4544-9205-F9311C07BA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73" y="2451004"/>
            <a:ext cx="3159932" cy="242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AC5D69-A6F7-48F7-A35E-A12B5CBFF6DD}"/>
              </a:ext>
            </a:extLst>
          </p:cNvPr>
          <p:cNvSpPr/>
          <p:nvPr/>
        </p:nvSpPr>
        <p:spPr>
          <a:xfrm>
            <a:off x="2994222" y="896228"/>
            <a:ext cx="5815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«Кем ты хочешь стать?»</a:t>
            </a:r>
            <a:endParaRPr lang="ru-RU" sz="3600" b="1" dirty="0"/>
          </a:p>
        </p:txBody>
      </p:sp>
      <p:pic>
        <p:nvPicPr>
          <p:cNvPr id="14" name="Picture 2" descr="https://static.webteb.net/images/uploads/%D8%A7%D9%84%D8%AA%D8%A8%D9%88%D9%84%20%D8%A7%D9%84%D9%84%D9%8A%D9%84%D9%8A.jpg">
            <a:extLst>
              <a:ext uri="{FF2B5EF4-FFF2-40B4-BE49-F238E27FC236}">
                <a16:creationId xmlns:a16="http://schemas.microsoft.com/office/drawing/2014/main" id="{C7A5B27A-98F3-4ECE-9D23-7C11F3220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09" y="3840336"/>
            <a:ext cx="3889920" cy="259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узырек для мыслей: облако 6">
            <a:extLst>
              <a:ext uri="{FF2B5EF4-FFF2-40B4-BE49-F238E27FC236}">
                <a16:creationId xmlns:a16="http://schemas.microsoft.com/office/drawing/2014/main" id="{2433F1FF-B216-438B-BDFE-E6F6048E12A5}"/>
              </a:ext>
            </a:extLst>
          </p:cNvPr>
          <p:cNvSpPr/>
          <p:nvPr/>
        </p:nvSpPr>
        <p:spPr>
          <a:xfrm>
            <a:off x="1062269" y="1562554"/>
            <a:ext cx="2209110" cy="556368"/>
          </a:xfrm>
          <a:prstGeom prst="cloudCallout">
            <a:avLst>
              <a:gd name="adj1" fmla="val 64138"/>
              <a:gd name="adj2" fmla="val 8791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«Не знаю»</a:t>
            </a:r>
            <a:endParaRPr lang="ru-RU" i="1" dirty="0"/>
          </a:p>
        </p:txBody>
      </p:sp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id="{1F767F37-FFC2-4EBD-BA53-C04FB0E1A426}"/>
              </a:ext>
            </a:extLst>
          </p:cNvPr>
          <p:cNvSpPr/>
          <p:nvPr/>
        </p:nvSpPr>
        <p:spPr>
          <a:xfrm>
            <a:off x="300863" y="2379164"/>
            <a:ext cx="1810029" cy="556368"/>
          </a:xfrm>
          <a:prstGeom prst="cloudCallout">
            <a:avLst>
              <a:gd name="adj1" fmla="val 67690"/>
              <a:gd name="adj2" fmla="val 413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«А вдруг не получится»</a:t>
            </a:r>
            <a:endParaRPr lang="ru-RU" sz="1200" i="1" dirty="0"/>
          </a:p>
        </p:txBody>
      </p:sp>
      <p:sp>
        <p:nvSpPr>
          <p:cNvPr id="15" name="Пузырек для мыслей: облако 14">
            <a:extLst>
              <a:ext uri="{FF2B5EF4-FFF2-40B4-BE49-F238E27FC236}">
                <a16:creationId xmlns:a16="http://schemas.microsoft.com/office/drawing/2014/main" id="{D594AD94-A1BC-4D1D-9BD0-7FC052086444}"/>
              </a:ext>
            </a:extLst>
          </p:cNvPr>
          <p:cNvSpPr/>
          <p:nvPr/>
        </p:nvSpPr>
        <p:spPr>
          <a:xfrm>
            <a:off x="57285" y="3353206"/>
            <a:ext cx="2209110" cy="556368"/>
          </a:xfrm>
          <a:prstGeom prst="cloudCallout">
            <a:avLst>
              <a:gd name="adj1" fmla="val 68427"/>
              <a:gd name="adj2" fmla="val 2329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«Можно я не буду отвечать»</a:t>
            </a:r>
            <a:endParaRPr lang="ru-RU" sz="1200" i="1" dirty="0"/>
          </a:p>
        </p:txBody>
      </p:sp>
      <p:sp>
        <p:nvSpPr>
          <p:cNvPr id="16" name="Пузырек для мыслей: облако 15">
            <a:extLst>
              <a:ext uri="{FF2B5EF4-FFF2-40B4-BE49-F238E27FC236}">
                <a16:creationId xmlns:a16="http://schemas.microsoft.com/office/drawing/2014/main" id="{A21C7824-6A9B-44F4-89A1-8E6DE6BDFD69}"/>
              </a:ext>
            </a:extLst>
          </p:cNvPr>
          <p:cNvSpPr/>
          <p:nvPr/>
        </p:nvSpPr>
        <p:spPr>
          <a:xfrm>
            <a:off x="3548535" y="1508547"/>
            <a:ext cx="2209110" cy="425134"/>
          </a:xfrm>
          <a:prstGeom prst="cloudCallout">
            <a:avLst>
              <a:gd name="adj1" fmla="val -12430"/>
              <a:gd name="adj2" fmla="val 1533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«Мне все равно» </a:t>
            </a:r>
            <a:endParaRPr lang="ru-RU" sz="1200" i="1" dirty="0"/>
          </a:p>
        </p:txBody>
      </p:sp>
      <p:sp>
        <p:nvSpPr>
          <p:cNvPr id="17" name="Пузырек для мыслей: облако 16">
            <a:extLst>
              <a:ext uri="{FF2B5EF4-FFF2-40B4-BE49-F238E27FC236}">
                <a16:creationId xmlns:a16="http://schemas.microsoft.com/office/drawing/2014/main" id="{9732446A-E799-4973-A322-90DA1FB43F04}"/>
              </a:ext>
            </a:extLst>
          </p:cNvPr>
          <p:cNvSpPr/>
          <p:nvPr/>
        </p:nvSpPr>
        <p:spPr>
          <a:xfrm>
            <a:off x="5672409" y="1834152"/>
            <a:ext cx="2104184" cy="551450"/>
          </a:xfrm>
          <a:prstGeom prst="cloudCallout">
            <a:avLst>
              <a:gd name="adj1" fmla="val -65486"/>
              <a:gd name="adj2" fmla="val 6097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«Я хочу просто работать»</a:t>
            </a:r>
            <a:endParaRPr lang="ru-RU" sz="1200" i="1" dirty="0"/>
          </a:p>
        </p:txBody>
      </p:sp>
      <p:sp>
        <p:nvSpPr>
          <p:cNvPr id="18" name="Пузырек для мыслей: облако 17">
            <a:extLst>
              <a:ext uri="{FF2B5EF4-FFF2-40B4-BE49-F238E27FC236}">
                <a16:creationId xmlns:a16="http://schemas.microsoft.com/office/drawing/2014/main" id="{8A2CE9F5-36E0-4C8D-AE8B-C6A282060FEB}"/>
              </a:ext>
            </a:extLst>
          </p:cNvPr>
          <p:cNvSpPr/>
          <p:nvPr/>
        </p:nvSpPr>
        <p:spPr>
          <a:xfrm>
            <a:off x="5684235" y="2677195"/>
            <a:ext cx="2189419" cy="551450"/>
          </a:xfrm>
          <a:prstGeom prst="cloudCallout">
            <a:avLst>
              <a:gd name="adj1" fmla="val -70644"/>
              <a:gd name="adj2" fmla="val 716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«Ничего не хочу»</a:t>
            </a:r>
            <a:endParaRPr lang="ru-RU" sz="1200" i="1" dirty="0"/>
          </a:p>
        </p:txBody>
      </p:sp>
      <p:sp>
        <p:nvSpPr>
          <p:cNvPr id="19" name="Пузырек для мыслей: облако 18">
            <a:extLst>
              <a:ext uri="{FF2B5EF4-FFF2-40B4-BE49-F238E27FC236}">
                <a16:creationId xmlns:a16="http://schemas.microsoft.com/office/drawing/2014/main" id="{582DA396-9CE0-45FA-8D5F-E76BE785C8EA}"/>
              </a:ext>
            </a:extLst>
          </p:cNvPr>
          <p:cNvSpPr/>
          <p:nvPr/>
        </p:nvSpPr>
        <p:spPr>
          <a:xfrm>
            <a:off x="8472881" y="3153275"/>
            <a:ext cx="1731325" cy="509563"/>
          </a:xfrm>
          <a:prstGeom prst="cloudCallout">
            <a:avLst>
              <a:gd name="adj1" fmla="val -17466"/>
              <a:gd name="adj2" fmla="val 9707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«Да что с него взять?»</a:t>
            </a:r>
          </a:p>
        </p:txBody>
      </p:sp>
      <p:sp>
        <p:nvSpPr>
          <p:cNvPr id="20" name="Пузырек для мыслей: облако 19">
            <a:extLst>
              <a:ext uri="{FF2B5EF4-FFF2-40B4-BE49-F238E27FC236}">
                <a16:creationId xmlns:a16="http://schemas.microsoft.com/office/drawing/2014/main" id="{CBF1DBC6-712C-47A4-8D27-3D8CE8D42A17}"/>
              </a:ext>
            </a:extLst>
          </p:cNvPr>
          <p:cNvSpPr/>
          <p:nvPr/>
        </p:nvSpPr>
        <p:spPr>
          <a:xfrm>
            <a:off x="10352015" y="3235343"/>
            <a:ext cx="1567947" cy="427495"/>
          </a:xfrm>
          <a:prstGeom prst="cloudCallout">
            <a:avLst>
              <a:gd name="adj1" fmla="val -42233"/>
              <a:gd name="adj2" fmla="val 13903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«Да кем он станет?»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1B0E68C-7E08-493D-A22E-E1D424467412}"/>
              </a:ext>
            </a:extLst>
          </p:cNvPr>
          <p:cNvSpPr/>
          <p:nvPr/>
        </p:nvSpPr>
        <p:spPr>
          <a:xfrm>
            <a:off x="6929306" y="126670"/>
            <a:ext cx="5262694" cy="28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бойся делать выбор - просто осторожно шагай вперед!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4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">
            <a:extLst>
              <a:ext uri="{FF2B5EF4-FFF2-40B4-BE49-F238E27FC236}">
                <a16:creationId xmlns:a16="http://schemas.microsoft.com/office/drawing/2014/main" id="{4A0CD056-346F-4392-BD8B-63A08BC6D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14"/>
          <a:stretch/>
        </p:blipFill>
        <p:spPr>
          <a:xfrm>
            <a:off x="0" y="0"/>
            <a:ext cx="12192000" cy="10241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96383AD-F3F0-4282-A0E6-1151A7B053B9}"/>
              </a:ext>
            </a:extLst>
          </p:cNvPr>
          <p:cNvSpPr/>
          <p:nvPr/>
        </p:nvSpPr>
        <p:spPr>
          <a:xfrm>
            <a:off x="2020300" y="1314867"/>
            <a:ext cx="9465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Поддержка родителей в принятии верного решения ребенка</a:t>
            </a:r>
            <a:endParaRPr lang="ru-RU" sz="24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7EA8FF4-6083-4785-8C32-4D2D7B6D97ED}"/>
              </a:ext>
            </a:extLst>
          </p:cNvPr>
          <p:cNvSpPr/>
          <p:nvPr/>
        </p:nvSpPr>
        <p:spPr>
          <a:xfrm>
            <a:off x="604837" y="1776532"/>
            <a:ext cx="9024937" cy="5403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Узнать у ребенка наличие желания работать; </a:t>
            </a:r>
          </a:p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Родителям проявлять настоящий интерес к личностному профессиональному развитию своих детей;</a:t>
            </a:r>
          </a:p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Говорить с детьми о их будущей профессии;</a:t>
            </a:r>
          </a:p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Совместно с ребенком изучать презентационный материал о </a:t>
            </a:r>
          </a:p>
          <a:p>
            <a:pPr lvl="0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     будущих профессиях;</a:t>
            </a:r>
          </a:p>
          <a:p>
            <a:pPr marL="285750" lvl="0" indent="-285750">
              <a:lnSpc>
                <a:spcPct val="150000"/>
              </a:lnSpc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Быть готовым вести ребенка к своей мечте; </a:t>
            </a:r>
          </a:p>
          <a:p>
            <a:pPr marL="285750" lvl="0" indent="-285750">
              <a:lnSpc>
                <a:spcPct val="150000"/>
              </a:lnSpc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Обозначить несколько альтернативных вариантов профессионального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выбора, подобрать несколько учебных заведений;</a:t>
            </a:r>
          </a:p>
          <a:p>
            <a:pPr marL="285750" indent="-285750">
              <a:lnSpc>
                <a:spcPct val="150000"/>
              </a:lnSpc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Продумать вместе с ребенком запасные варианты на случай затруднения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в реализации основного плана.</a:t>
            </a:r>
          </a:p>
          <a:p>
            <a:pPr marL="285750" lvl="0" indent="-285750">
              <a:lnSpc>
                <a:spcPct val="150000"/>
              </a:lnSpc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0" name="Picture 4" descr="https://s1.1zoom.ru/big3/352/Mother_Boys_Little_girls_Laptops_Smile_563768_4046x2697.jpg">
            <a:extLst>
              <a:ext uri="{FF2B5EF4-FFF2-40B4-BE49-F238E27FC236}">
                <a16:creationId xmlns:a16="http://schemas.microsoft.com/office/drawing/2014/main" id="{DF4DE6A8-90F9-484E-A8BC-A9F78CC41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510" y="2677124"/>
            <a:ext cx="3146599" cy="209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9DD8FA9-6886-4AAA-8B72-975825812F24}"/>
              </a:ext>
            </a:extLst>
          </p:cNvPr>
          <p:cNvSpPr/>
          <p:nvPr/>
        </p:nvSpPr>
        <p:spPr>
          <a:xfrm>
            <a:off x="6988029" y="126670"/>
            <a:ext cx="5203971" cy="28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бойся делать выбор - просто осторожно шагай вперед!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0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">
            <a:extLst>
              <a:ext uri="{FF2B5EF4-FFF2-40B4-BE49-F238E27FC236}">
                <a16:creationId xmlns:a16="http://schemas.microsoft.com/office/drawing/2014/main" id="{57D80AB8-6175-4BC5-BECE-7825457C3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14"/>
          <a:stretch/>
        </p:blipFill>
        <p:spPr>
          <a:xfrm>
            <a:off x="0" y="11156"/>
            <a:ext cx="12192000" cy="102412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8A216D-DC3F-438B-B970-6ECE2AEB5B7E}"/>
              </a:ext>
            </a:extLst>
          </p:cNvPr>
          <p:cNvSpPr/>
          <p:nvPr/>
        </p:nvSpPr>
        <p:spPr>
          <a:xfrm>
            <a:off x="1328257" y="1201534"/>
            <a:ext cx="9418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Оказание помощи подростку в выборе профессии 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BBDD209-6952-4790-A0DE-CCB6AFAA1915}"/>
              </a:ext>
            </a:extLst>
          </p:cNvPr>
          <p:cNvSpPr/>
          <p:nvPr/>
        </p:nvSpPr>
        <p:spPr>
          <a:xfrm>
            <a:off x="1375117" y="1902160"/>
            <a:ext cx="1689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«Хочу»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ru-RU" i="1" dirty="0"/>
          </a:p>
        </p:txBody>
      </p:sp>
      <p:pic>
        <p:nvPicPr>
          <p:cNvPr id="8" name="Picture 2" descr="https://sallyknorton.com/wp-content/uploads/2016/11/ManWondering-BlueSweater-Nobackgrnd-16064938_l.jpg">
            <a:extLst>
              <a:ext uri="{FF2B5EF4-FFF2-40B4-BE49-F238E27FC236}">
                <a16:creationId xmlns:a16="http://schemas.microsoft.com/office/drawing/2014/main" id="{546F93A4-8880-4BAA-9814-3E4AA8CBC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54" y="2638690"/>
            <a:ext cx="3379436" cy="294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0484B8C-B671-477E-BAA1-66E5BD48C5BF}"/>
              </a:ext>
            </a:extLst>
          </p:cNvPr>
          <p:cNvSpPr/>
          <p:nvPr/>
        </p:nvSpPr>
        <p:spPr>
          <a:xfrm>
            <a:off x="4709020" y="291272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помочь подростку оценить его интересы и склонности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выяснить, какие профессии ему нравятся,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представляет ли он, чем хотел бы заниматься каждый рабочий день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B1BBC23-B2CB-4BBA-820E-8559B22BCAC8}"/>
              </a:ext>
            </a:extLst>
          </p:cNvPr>
          <p:cNvSpPr/>
          <p:nvPr/>
        </p:nvSpPr>
        <p:spPr>
          <a:xfrm>
            <a:off x="6890159" y="126670"/>
            <a:ext cx="5301841" cy="28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бойся делать выбор - просто осторожно шагай вперед!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">
            <a:extLst>
              <a:ext uri="{FF2B5EF4-FFF2-40B4-BE49-F238E27FC236}">
                <a16:creationId xmlns:a16="http://schemas.microsoft.com/office/drawing/2014/main" id="{E4678C0D-5B4A-47B6-A375-71D519C185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14"/>
          <a:stretch/>
        </p:blipFill>
        <p:spPr>
          <a:xfrm>
            <a:off x="0" y="0"/>
            <a:ext cx="12192000" cy="102412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B8B33C2-2E8A-4A52-92D6-33C0690FC035}"/>
              </a:ext>
            </a:extLst>
          </p:cNvPr>
          <p:cNvSpPr/>
          <p:nvPr/>
        </p:nvSpPr>
        <p:spPr>
          <a:xfrm>
            <a:off x="6890159" y="126670"/>
            <a:ext cx="5301841" cy="28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бойся делать выбор - просто осторожно шагай вперед!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17E555-9B93-44B0-B1D9-7A7176035DF3}"/>
              </a:ext>
            </a:extLst>
          </p:cNvPr>
          <p:cNvSpPr/>
          <p:nvPr/>
        </p:nvSpPr>
        <p:spPr>
          <a:xfrm>
            <a:off x="1887181" y="1549758"/>
            <a:ext cx="1792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«Могу»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ru-RU" sz="32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74A4B7E-E223-4CA6-B354-519387FE06AA}"/>
              </a:ext>
            </a:extLst>
          </p:cNvPr>
          <p:cNvSpPr/>
          <p:nvPr/>
        </p:nvSpPr>
        <p:spPr>
          <a:xfrm>
            <a:off x="5321417" y="2274314"/>
            <a:ext cx="6096000" cy="19133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lnSpc>
                <a:spcPts val="1800"/>
              </a:lnSpc>
              <a:spcBef>
                <a:spcPts val="300"/>
              </a:spcBef>
              <a:spcAft>
                <a:spcPts val="500"/>
              </a:spcAft>
              <a:buSzPts val="1000"/>
              <a:buFontTx/>
              <a:buChar char="-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ребенка с требованиями, которые может предъявить выбранная им профессия</a:t>
            </a:r>
          </a:p>
          <a:p>
            <a:pPr marL="742950" lvl="1" indent="-285750">
              <a:lnSpc>
                <a:spcPts val="1800"/>
              </a:lnSpc>
              <a:spcBef>
                <a:spcPts val="300"/>
              </a:spcBef>
              <a:spcAft>
                <a:spcPts val="500"/>
              </a:spcAft>
              <a:buSzPts val="1000"/>
              <a:buFontTx/>
              <a:buChar char="-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омочь ему выявить способности и умения, знания и навыки, полученные в школе</a:t>
            </a:r>
          </a:p>
          <a:p>
            <a:pPr marL="742950" lvl="1" indent="-285750">
              <a:lnSpc>
                <a:spcPts val="1800"/>
              </a:lnSpc>
              <a:spcBef>
                <a:spcPts val="300"/>
              </a:spcBef>
              <a:spcAft>
                <a:spcPts val="500"/>
              </a:spcAft>
              <a:buSzPts val="1000"/>
              <a:buFontTx/>
              <a:buChar char="-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рассказать, как можно применить их к выбираемой профессии, учитывая состояние здоровья.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www.bravo.de/assets/field/image/jugenduntersuchung_j1.jpg">
            <a:extLst>
              <a:ext uri="{FF2B5EF4-FFF2-40B4-BE49-F238E27FC236}">
                <a16:creationId xmlns:a16="http://schemas.microsoft.com/office/drawing/2014/main" id="{721A2B0E-B4B7-4D2F-8C22-10C436DE6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04" y="2387004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87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">
            <a:extLst>
              <a:ext uri="{FF2B5EF4-FFF2-40B4-BE49-F238E27FC236}">
                <a16:creationId xmlns:a16="http://schemas.microsoft.com/office/drawing/2014/main" id="{5EB1A7C8-0BC8-4D25-809F-6E8D30AEB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14"/>
          <a:stretch/>
        </p:blipFill>
        <p:spPr>
          <a:xfrm>
            <a:off x="0" y="0"/>
            <a:ext cx="12192000" cy="10241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45BF144-5718-4F27-9C09-F1142C4DAE7F}"/>
              </a:ext>
            </a:extLst>
          </p:cNvPr>
          <p:cNvSpPr/>
          <p:nvPr/>
        </p:nvSpPr>
        <p:spPr>
          <a:xfrm>
            <a:off x="6890159" y="126670"/>
            <a:ext cx="5301841" cy="28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бойся делать выбор - просто осторожно шагай вперед!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468208A-6A93-45EC-BAC0-51AFFEC7C018}"/>
              </a:ext>
            </a:extLst>
          </p:cNvPr>
          <p:cNvSpPr/>
          <p:nvPr/>
        </p:nvSpPr>
        <p:spPr>
          <a:xfrm>
            <a:off x="2045822" y="1522721"/>
            <a:ext cx="17395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«Надо»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ru-RU" dirty="0"/>
          </a:p>
        </p:txBody>
      </p:sp>
      <p:pic>
        <p:nvPicPr>
          <p:cNvPr id="10" name="Picture 2" descr="https://pushpastathletics.com/wp-content/uploads/2016/11/bigstock-Troubled-Teenager-24339209-1038x576.jpg">
            <a:extLst>
              <a:ext uri="{FF2B5EF4-FFF2-40B4-BE49-F238E27FC236}">
                <a16:creationId xmlns:a16="http://schemas.microsoft.com/office/drawing/2014/main" id="{C27DC2BC-3D7B-4199-AD69-E7EDAF872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88" y="2423976"/>
            <a:ext cx="4354081" cy="24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9300729-82BB-443B-AB4F-21B56739FACD}"/>
              </a:ext>
            </a:extLst>
          </p:cNvPr>
          <p:cNvSpPr/>
          <p:nvPr/>
        </p:nvSpPr>
        <p:spPr>
          <a:xfrm>
            <a:off x="5388528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обсудить с подростком, насколько реально найти работу по выбранной профессии</a:t>
            </a: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выбрать в каких учебных заведениях можно получить интересующую его специальность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0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1">
            <a:extLst>
              <a:ext uri="{FF2B5EF4-FFF2-40B4-BE49-F238E27FC236}">
                <a16:creationId xmlns:a16="http://schemas.microsoft.com/office/drawing/2014/main" id="{F595C5F6-07EF-46D8-A145-447D1E7680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14"/>
          <a:stretch/>
        </p:blipFill>
        <p:spPr>
          <a:xfrm>
            <a:off x="0" y="0"/>
            <a:ext cx="12192000" cy="102412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09396B-D593-4DEF-80E1-23B8307D658C}"/>
              </a:ext>
            </a:extLst>
          </p:cNvPr>
          <p:cNvSpPr/>
          <p:nvPr/>
        </p:nvSpPr>
        <p:spPr>
          <a:xfrm>
            <a:off x="6946084" y="126670"/>
            <a:ext cx="5245916" cy="28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бойся делать выбор - просто осторожно шагай вперед!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avatars.mds.yandex.net/get-zen_doc/1570751/pub_5cb61f2219277200af683013_5cb624a38ac11800b32289e0/scale_1200">
            <a:extLst>
              <a:ext uri="{FF2B5EF4-FFF2-40B4-BE49-F238E27FC236}">
                <a16:creationId xmlns:a16="http://schemas.microsoft.com/office/drawing/2014/main" id="{CDCFEE20-D857-4829-AC04-E79946A58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5" y="2418991"/>
            <a:ext cx="1420464" cy="88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ch1593.mskobr.ru/files/pict/orig.png">
            <a:extLst>
              <a:ext uri="{FF2B5EF4-FFF2-40B4-BE49-F238E27FC236}">
                <a16:creationId xmlns:a16="http://schemas.microsoft.com/office/drawing/2014/main" id="{6079129A-9408-403D-845C-1D83CEE65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99" y="3681343"/>
            <a:ext cx="744115" cy="6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EBE38A-486B-4B1F-A2EB-E65898E21888}"/>
              </a:ext>
            </a:extLst>
          </p:cNvPr>
          <p:cNvSpPr/>
          <p:nvPr/>
        </p:nvSpPr>
        <p:spPr>
          <a:xfrm>
            <a:off x="591849" y="919649"/>
            <a:ext cx="11410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latin typeface="Arial" panose="020B0604020202020204" pitchFamily="34" charset="0"/>
              </a:rPr>
              <a:t>Рекомендуемые профессии и специальности для обучения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D9A35DF-E494-4CB6-B37B-A15CB296F4FF}"/>
              </a:ext>
            </a:extLst>
          </p:cNvPr>
          <p:cNvSpPr/>
          <p:nvPr/>
        </p:nvSpPr>
        <p:spPr>
          <a:xfrm>
            <a:off x="2342278" y="1826106"/>
            <a:ext cx="7226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000000"/>
                </a:solidFill>
                <a:latin typeface="Arial" panose="020B0604020202020204" pitchFamily="34" charset="0"/>
              </a:rPr>
              <a:t>с нарушениями 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78AC1B-36FD-485D-AC6A-2DD5BF90C386}"/>
              </a:ext>
            </a:extLst>
          </p:cNvPr>
          <p:cNvSpPr/>
          <p:nvPr/>
        </p:nvSpPr>
        <p:spPr>
          <a:xfrm>
            <a:off x="1894866" y="2427372"/>
            <a:ext cx="745447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/>
              <a:t>поднятия тяжестей на высоту и их перемещения;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работа с длительным пребыванием на ногах;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объемом и спуском по лестнице;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работа, выполняемая в неблагоприятных микроклиматических условиях (холод, сырость); 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работа, связанная с повышенной опасностью травматизма. 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BF0CFBC-AE08-4B57-88B9-E4D632F08161}"/>
              </a:ext>
            </a:extLst>
          </p:cNvPr>
          <p:cNvSpPr/>
          <p:nvPr/>
        </p:nvSpPr>
        <p:spPr>
          <a:xfrm>
            <a:off x="1761689" y="3728906"/>
            <a:ext cx="668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400" dirty="0"/>
              <a:t>профессии для рабочих, требующие минимальное количество активных движений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4A7FC69-EE53-45EF-A70F-6AB7507BBE71}"/>
              </a:ext>
            </a:extLst>
          </p:cNvPr>
          <p:cNvSpPr/>
          <p:nvPr/>
        </p:nvSpPr>
        <p:spPr>
          <a:xfrm>
            <a:off x="4107999" y="4142920"/>
            <a:ext cx="4561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rgbClr val="000000"/>
                </a:solidFill>
                <a:latin typeface="Arial" panose="020B0604020202020204" pitchFamily="34" charset="0"/>
              </a:rPr>
              <a:t>с нарушениями зрения</a:t>
            </a:r>
          </a:p>
        </p:txBody>
      </p:sp>
      <p:pic>
        <p:nvPicPr>
          <p:cNvPr id="15" name="Picture 6" descr="https://avatars.mds.yandex.net/get-zen_doc/1570751/pub_5cb61f2219277200af683013_5cb624a38ac11800b32289e0/scale_1200">
            <a:extLst>
              <a:ext uri="{FF2B5EF4-FFF2-40B4-BE49-F238E27FC236}">
                <a16:creationId xmlns:a16="http://schemas.microsoft.com/office/drawing/2014/main" id="{61C5BF2A-EF39-4627-80A8-252D5E0DA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5" y="4808904"/>
            <a:ext cx="1420464" cy="88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sch1593.mskobr.ru/files/pict/orig.png">
            <a:extLst>
              <a:ext uri="{FF2B5EF4-FFF2-40B4-BE49-F238E27FC236}">
                <a16:creationId xmlns:a16="http://schemas.microsoft.com/office/drawing/2014/main" id="{71A97D49-AE0C-450D-BD1F-26F345D48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9" y="5951042"/>
            <a:ext cx="744115" cy="6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9285D08-07D6-4894-9396-11B34F6BDF66}"/>
              </a:ext>
            </a:extLst>
          </p:cNvPr>
          <p:cNvSpPr/>
          <p:nvPr/>
        </p:nvSpPr>
        <p:spPr>
          <a:xfrm>
            <a:off x="1982597" y="4644235"/>
            <a:ext cx="98681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/>
              <a:t>значительная и средней тяжести физическая нагрузка, 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вынужденная рабочая поза, 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чрезмерная значительная и средняя нервно-психическая нагрузка, неблагоприятные метеорологические условия (условия «горячего» или «холодного» цеха)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E96EA6F-AC2E-4ED4-B39B-F858447649F9}"/>
              </a:ext>
            </a:extLst>
          </p:cNvPr>
          <p:cNvSpPr/>
          <p:nvPr/>
        </p:nvSpPr>
        <p:spPr>
          <a:xfrm>
            <a:off x="1761689" y="5972664"/>
            <a:ext cx="7661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400" dirty="0"/>
              <a:t>профессии для рабочих, сопровождающиеся аудио озвучкой, выполнение работ с помощью рук</a:t>
            </a:r>
          </a:p>
        </p:txBody>
      </p:sp>
    </p:spTree>
    <p:extLst>
      <p:ext uri="{BB962C8B-B14F-4D97-AF65-F5344CB8AC3E}">
        <p14:creationId xmlns:p14="http://schemas.microsoft.com/office/powerpoint/2010/main" val="3054199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1">
            <a:extLst>
              <a:ext uri="{FF2B5EF4-FFF2-40B4-BE49-F238E27FC236}">
                <a16:creationId xmlns:a16="http://schemas.microsoft.com/office/drawing/2014/main" id="{10F5CB38-FF2D-497C-8C60-F8B4E4C710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14"/>
          <a:stretch/>
        </p:blipFill>
        <p:spPr>
          <a:xfrm>
            <a:off x="0" y="0"/>
            <a:ext cx="12192000" cy="102412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24C276-03FC-42D0-8F2E-832FB8E97208}"/>
              </a:ext>
            </a:extLst>
          </p:cNvPr>
          <p:cNvSpPr/>
          <p:nvPr/>
        </p:nvSpPr>
        <p:spPr>
          <a:xfrm>
            <a:off x="7063530" y="126670"/>
            <a:ext cx="5128470" cy="28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бойся делать выбор - просто осторожно шагай вперед!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s://avatars.mds.yandex.net/get-zen_doc/1570751/pub_5cb61f2219277200af683013_5cb624a38ac11800b32289e0/scale_1200">
            <a:extLst>
              <a:ext uri="{FF2B5EF4-FFF2-40B4-BE49-F238E27FC236}">
                <a16:creationId xmlns:a16="http://schemas.microsoft.com/office/drawing/2014/main" id="{3E236D8D-45A0-476F-BA23-ED0349EDA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0" y="2243539"/>
            <a:ext cx="1420464" cy="88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sch1593.mskobr.ru/files/pict/orig.png">
            <a:extLst>
              <a:ext uri="{FF2B5EF4-FFF2-40B4-BE49-F238E27FC236}">
                <a16:creationId xmlns:a16="http://schemas.microsoft.com/office/drawing/2014/main" id="{CCE52FE3-D874-4784-BCDE-03E57F9AB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4" y="3930523"/>
            <a:ext cx="744115" cy="6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9E4E6E-A981-46AF-8379-09A3943FA16B}"/>
              </a:ext>
            </a:extLst>
          </p:cNvPr>
          <p:cNvSpPr/>
          <p:nvPr/>
        </p:nvSpPr>
        <p:spPr>
          <a:xfrm>
            <a:off x="4105545" y="1024128"/>
            <a:ext cx="4307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rgbClr val="000000"/>
                </a:solidFill>
                <a:latin typeface="Arial" panose="020B0604020202020204" pitchFamily="34" charset="0"/>
              </a:rPr>
              <a:t>с нарушениями слуха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0332B2-B63A-4D98-B0E1-51AC7186C005}"/>
              </a:ext>
            </a:extLst>
          </p:cNvPr>
          <p:cNvSpPr/>
          <p:nvPr/>
        </p:nvSpPr>
        <p:spPr>
          <a:xfrm>
            <a:off x="1961155" y="2088961"/>
            <a:ext cx="9556929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ru-RU" sz="1400" dirty="0"/>
              <a:t>работа, требующая хорошего слуха или общения с людьми; 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ru-RU" sz="1400" dirty="0"/>
              <a:t>работа, связанная с опасностью травматизма (на высоте, по причине отсутствия слухового контроля);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ru-RU" sz="1400" dirty="0"/>
              <a:t>повышенные уровни шума, вибрации неблагоприятные метеорологические и микроклиматические факторы; 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ru-RU" sz="1400" dirty="0"/>
              <a:t>контакт с химическими веществами нейротоксического действия; 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ru-RU" sz="1400" dirty="0"/>
              <a:t>работа, требующая хорошей координации движений.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0ACE76D-8388-4D08-922B-39A37DEFCA37}"/>
              </a:ext>
            </a:extLst>
          </p:cNvPr>
          <p:cNvSpPr/>
          <p:nvPr/>
        </p:nvSpPr>
        <p:spPr>
          <a:xfrm>
            <a:off x="2061823" y="4110096"/>
            <a:ext cx="2803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 все профессии по специальности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3904422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1">
            <a:extLst>
              <a:ext uri="{FF2B5EF4-FFF2-40B4-BE49-F238E27FC236}">
                <a16:creationId xmlns:a16="http://schemas.microsoft.com/office/drawing/2014/main" id="{0BFBEA81-BDCB-4A70-A139-3ACD4F406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14"/>
          <a:stretch/>
        </p:blipFill>
        <p:spPr>
          <a:xfrm>
            <a:off x="0" y="0"/>
            <a:ext cx="12192000" cy="102412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397FFB-3693-4950-83D6-2E58383C16B7}"/>
              </a:ext>
            </a:extLst>
          </p:cNvPr>
          <p:cNvSpPr/>
          <p:nvPr/>
        </p:nvSpPr>
        <p:spPr>
          <a:xfrm>
            <a:off x="7013196" y="126670"/>
            <a:ext cx="5178804" cy="28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бойся делать выбор - просто осторожно шагай вперед!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3ABF409-EA19-4E0B-91EC-9ED28A5CC96B}"/>
              </a:ext>
            </a:extLst>
          </p:cNvPr>
          <p:cNvSpPr/>
          <p:nvPr/>
        </p:nvSpPr>
        <p:spPr>
          <a:xfrm>
            <a:off x="3066439" y="1024128"/>
            <a:ext cx="6219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rgbClr val="000000"/>
                </a:solidFill>
                <a:latin typeface="Arial" panose="020B0604020202020204" pitchFamily="34" charset="0"/>
              </a:rPr>
              <a:t>с психическими заболеваниями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E74135-8B05-49CC-9755-0DBC9A3D237C}"/>
              </a:ext>
            </a:extLst>
          </p:cNvPr>
          <p:cNvSpPr/>
          <p:nvPr/>
        </p:nvSpPr>
        <p:spPr>
          <a:xfrm>
            <a:off x="1744910" y="1514535"/>
            <a:ext cx="953541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- нервно-психическое напряжение, требующее длительного и интенсивного сосредоточения внимания, памяти, связанное с обилием информации, подсчетами, 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необходимостью принятия быстрых самостоятельных решений, 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работы с режущими инструментами, вблизи огня и др.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 Повышенные уровни интенсивности шума и вибрации, 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воздействие химических веществ, электромонтажных полей, неблагоприятные метеорологические условия, 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тяжелые физические нагрузки, длительная вынужденная рабочая поза </a:t>
            </a:r>
          </a:p>
        </p:txBody>
      </p:sp>
      <p:pic>
        <p:nvPicPr>
          <p:cNvPr id="9" name="Picture 6" descr="https://avatars.mds.yandex.net/get-zen_doc/1570751/pub_5cb61f2219277200af683013_5cb624a38ac11800b32289e0/scale_1200">
            <a:extLst>
              <a:ext uri="{FF2B5EF4-FFF2-40B4-BE49-F238E27FC236}">
                <a16:creationId xmlns:a16="http://schemas.microsoft.com/office/drawing/2014/main" id="{8EF21493-B8EC-4FBC-8B1B-F040317F1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79" y="1514535"/>
            <a:ext cx="1420464" cy="88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sch1593.mskobr.ru/files/pict/orig.png">
            <a:extLst>
              <a:ext uri="{FF2B5EF4-FFF2-40B4-BE49-F238E27FC236}">
                <a16:creationId xmlns:a16="http://schemas.microsoft.com/office/drawing/2014/main" id="{2C2195D2-0E47-4AB3-BF28-AB737CEAC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88" y="3114973"/>
            <a:ext cx="733363" cy="65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DCD1BEB-DE69-4D6A-824A-C2DC816B9EED}"/>
              </a:ext>
            </a:extLst>
          </p:cNvPr>
          <p:cNvSpPr/>
          <p:nvPr/>
        </p:nvSpPr>
        <p:spPr>
          <a:xfrm>
            <a:off x="1652631" y="3184077"/>
            <a:ext cx="37470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выполнение работ с помощью рук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FDA0872-C619-40AD-A0BE-5112E7937E31}"/>
              </a:ext>
            </a:extLst>
          </p:cNvPr>
          <p:cNvSpPr/>
          <p:nvPr/>
        </p:nvSpPr>
        <p:spPr>
          <a:xfrm>
            <a:off x="2996299" y="3560958"/>
            <a:ext cx="7032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rgbClr val="000000"/>
                </a:solidFill>
                <a:latin typeface="Arial" panose="020B0604020202020204" pitchFamily="34" charset="0"/>
              </a:rPr>
              <a:t>с заболеваниями нервной системы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627640D-A639-46C2-9236-3E9B09FD33DA}"/>
              </a:ext>
            </a:extLst>
          </p:cNvPr>
          <p:cNvSpPr/>
          <p:nvPr/>
        </p:nvSpPr>
        <p:spPr>
          <a:xfrm>
            <a:off x="1774345" y="4397759"/>
            <a:ext cx="100037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/>
              <a:t>работа, требующая полноценных функций обеих верхних конечностей; 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работа с длительным пребыванием на ногах, подъемом и спуском по лестнице, подъемом и переноской тяжестей; 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работа, связанная с повышенной опасностью травматизма; длительная вынужденная рабочая поза, связанная с точностью движений; 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психическое напряжение в связи с работой, требующей повышенного внимания</a:t>
            </a:r>
          </a:p>
        </p:txBody>
      </p:sp>
      <p:pic>
        <p:nvPicPr>
          <p:cNvPr id="14" name="Picture 6" descr="https://avatars.mds.yandex.net/get-zen_doc/1570751/pub_5cb61f2219277200af683013_5cb624a38ac11800b32289e0/scale_1200">
            <a:extLst>
              <a:ext uri="{FF2B5EF4-FFF2-40B4-BE49-F238E27FC236}">
                <a16:creationId xmlns:a16="http://schemas.microsoft.com/office/drawing/2014/main" id="{FB3BF24B-99C7-48CD-BBC8-674A20C4F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46" y="4273606"/>
            <a:ext cx="1420464" cy="88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sch1593.mskobr.ru/files/pict/orig.png">
            <a:extLst>
              <a:ext uri="{FF2B5EF4-FFF2-40B4-BE49-F238E27FC236}">
                <a16:creationId xmlns:a16="http://schemas.microsoft.com/office/drawing/2014/main" id="{1C936424-069C-48A9-9CCA-0E6A97838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87" y="5662741"/>
            <a:ext cx="733363" cy="65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84E7A62-88CD-429B-A303-1E6EF4C61E66}"/>
              </a:ext>
            </a:extLst>
          </p:cNvPr>
          <p:cNvSpPr/>
          <p:nvPr/>
        </p:nvSpPr>
        <p:spPr>
          <a:xfrm>
            <a:off x="1652631" y="5775956"/>
            <a:ext cx="668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400" dirty="0"/>
              <a:t>профессии для рабочих, требующие минимальное количество активных движений </a:t>
            </a:r>
          </a:p>
        </p:txBody>
      </p:sp>
    </p:spTree>
    <p:extLst>
      <p:ext uri="{BB962C8B-B14F-4D97-AF65-F5344CB8AC3E}">
        <p14:creationId xmlns:p14="http://schemas.microsoft.com/office/powerpoint/2010/main" val="33333791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750</Words>
  <Application>Microsoft Office PowerPoint</Application>
  <PresentationFormat>Широкоэкранный</PresentationFormat>
  <Paragraphs>86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Ориничева Ольга Игоревна</dc:creator>
  <cp:lastModifiedBy>Ориничева Ольга Игоревна</cp:lastModifiedBy>
  <cp:revision>38</cp:revision>
  <dcterms:created xsi:type="dcterms:W3CDTF">2021-01-25T08:12:31Z</dcterms:created>
  <dcterms:modified xsi:type="dcterms:W3CDTF">2021-01-25T14:48:36Z</dcterms:modified>
</cp:coreProperties>
</file>